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Roboto Mono" pitchFamily="49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>
      <p:cViewPr varScale="1">
        <p:scale>
          <a:sx n="145" d="100"/>
          <a:sy n="145" d="100"/>
        </p:scale>
        <p:origin x="6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3fa0ce8732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3fa0ce8732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3fa0ce873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3fa0ce873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fa0ce8732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fa0ce8732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fa0ce8732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fa0ce8732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3fa0ce8732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3fa0ce8732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3fa0ce87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3fa0ce87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3fa0ce873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3fa0ce873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3fa0ce873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3fa0ce873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3fa0ce8732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3fa0ce8732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fa0ce873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fa0ce873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3fa0ce8732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3fa0ce8732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fa0ce873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fa0ce873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3fa0ce8732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3fa0ce8732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h2o-release.s3.amazonaws.com/h2o/rel-zumbo/3/index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localhost:54321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Hands on Machine Learning</a:t>
            </a:r>
            <a:br>
              <a:rPr lang="en"/>
            </a:br>
            <a:r>
              <a:rPr lang="en"/>
              <a:t>Jul 2022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198875" y="106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Engineered + Auto ML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875" y="773251"/>
            <a:ext cx="4361574" cy="24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550" y="1320600"/>
            <a:ext cx="6027451" cy="367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311700" y="232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most important for ML Model?</a:t>
            </a:r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body" idx="1"/>
          </p:nvPr>
        </p:nvSpPr>
        <p:spPr>
          <a:xfrm>
            <a:off x="311700" y="879550"/>
            <a:ext cx="8520600" cy="40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5275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/>
              <a:t>Data </a:t>
            </a:r>
            <a:endParaRPr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/>
              <a:t>Good quality data/label</a:t>
            </a:r>
            <a:endParaRPr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/>
              <a:t>EDA  - Imputation, Outlier Detection</a:t>
            </a:r>
            <a:endParaRPr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/>
              <a:t>Feature Engineering</a:t>
            </a:r>
            <a:endParaRPr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/>
              <a:t>Domain Understanding (SMEs)</a:t>
            </a:r>
            <a:endParaRPr/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/>
              <a:t>Models</a:t>
            </a:r>
            <a:endParaRPr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/>
              <a:t>Hyper-parameter Tuning</a:t>
            </a:r>
            <a:endParaRPr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/>
              <a:t>Trying different Model types (Auto ML)</a:t>
            </a:r>
            <a:endParaRPr/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/>
              <a:t>Metrics</a:t>
            </a:r>
            <a:endParaRPr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/>
              <a:t>ML Metric</a:t>
            </a:r>
            <a:endParaRPr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/>
              <a:t>Business Metric</a:t>
            </a:r>
            <a:endParaRPr/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/>
              <a:t>Model Performance in real world</a:t>
            </a:r>
            <a:endParaRPr/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/>
              <a:t>Model Performance Monitoring on ground truth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2098275" y="21752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could Jack survived with Rose?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525" y="1184800"/>
            <a:ext cx="6303800" cy="331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	 - Titanic Disaster</a:t>
            </a: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77525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095">
                <a:solidFill>
                  <a:schemeClr val="dk1"/>
                </a:solidFill>
                <a:highlight>
                  <a:srgbClr val="FFFFFF"/>
                </a:highlight>
              </a:rPr>
              <a:t>While there was some element of luck involved in surviving, it seems some groups of people were more likely to survive than others.</a:t>
            </a:r>
            <a:endParaRPr sz="5095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5095">
                <a:solidFill>
                  <a:schemeClr val="dk1"/>
                </a:solidFill>
                <a:highlight>
                  <a:srgbClr val="FFFFFF"/>
                </a:highlight>
              </a:rPr>
              <a:t>In this challenge, we ask you to build a predictive model that answers the question: “what sorts of people were more likely to survive?” using passenger data (ie name, age, gender, socio-economic class, etc).</a:t>
            </a:r>
            <a:endParaRPr sz="5095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5095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5095">
                <a:solidFill>
                  <a:schemeClr val="dk1"/>
                </a:solidFill>
                <a:highlight>
                  <a:srgbClr val="FFFFFF"/>
                </a:highlight>
              </a:rPr>
              <a:t>https://www.kaggle.com/competitions/titanic/overview/description</a:t>
            </a:r>
            <a:endParaRPr sz="5095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- Features</a:t>
            </a:r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5275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PassengerId</a:t>
            </a:r>
            <a:r>
              <a:rPr lang="en" sz="1050">
                <a:solidFill>
                  <a:schemeClr val="dk1"/>
                </a:solidFill>
              </a:rPr>
              <a:t> is the unique id of the row and it doesn't have any effect on target</a:t>
            </a:r>
            <a:endParaRPr sz="1050">
              <a:solidFill>
                <a:schemeClr val="dk1"/>
              </a:solidFill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Survived</a:t>
            </a:r>
            <a:r>
              <a:rPr lang="en" sz="1050">
                <a:solidFill>
                  <a:schemeClr val="dk1"/>
                </a:solidFill>
              </a:rPr>
              <a:t> is the target variable we are trying to predict (</a:t>
            </a:r>
            <a:r>
              <a:rPr lang="en" sz="1050" b="1">
                <a:solidFill>
                  <a:schemeClr val="dk1"/>
                </a:solidFill>
              </a:rPr>
              <a:t>0</a:t>
            </a:r>
            <a:r>
              <a:rPr lang="en" sz="1050">
                <a:solidFill>
                  <a:schemeClr val="dk1"/>
                </a:solidFill>
              </a:rPr>
              <a:t> or </a:t>
            </a:r>
            <a:r>
              <a:rPr lang="en" sz="1050" b="1">
                <a:solidFill>
                  <a:schemeClr val="dk1"/>
                </a:solidFill>
              </a:rPr>
              <a:t>1</a:t>
            </a:r>
            <a:r>
              <a:rPr lang="en" sz="1050">
                <a:solidFill>
                  <a:schemeClr val="dk1"/>
                </a:solidFill>
              </a:rPr>
              <a:t>):</a:t>
            </a:r>
            <a:endParaRPr sz="1050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 sz="1050" b="1">
                <a:solidFill>
                  <a:schemeClr val="dk1"/>
                </a:solidFill>
              </a:rPr>
              <a:t>1 = Survived</a:t>
            </a:r>
            <a:endParaRPr sz="1050" b="1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 sz="1050" b="1">
                <a:solidFill>
                  <a:schemeClr val="dk1"/>
                </a:solidFill>
              </a:rPr>
              <a:t>0 = Not Survived</a:t>
            </a:r>
            <a:endParaRPr sz="1050" b="1">
              <a:solidFill>
                <a:schemeClr val="dk1"/>
              </a:solidFill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Pclass</a:t>
            </a:r>
            <a:r>
              <a:rPr lang="en" sz="1050">
                <a:solidFill>
                  <a:schemeClr val="dk1"/>
                </a:solidFill>
              </a:rPr>
              <a:t> (Passenger Class) is the socio-economic status of the passenger and it is a categorical ordinal feature which has </a:t>
            </a:r>
            <a:r>
              <a:rPr lang="en" sz="1050" b="1">
                <a:solidFill>
                  <a:schemeClr val="dk1"/>
                </a:solidFill>
              </a:rPr>
              <a:t>3</a:t>
            </a:r>
            <a:r>
              <a:rPr lang="en" sz="1050">
                <a:solidFill>
                  <a:schemeClr val="dk1"/>
                </a:solidFill>
              </a:rPr>
              <a:t> unique values (</a:t>
            </a:r>
            <a:r>
              <a:rPr lang="en" sz="1050" b="1">
                <a:solidFill>
                  <a:schemeClr val="dk1"/>
                </a:solidFill>
              </a:rPr>
              <a:t>1</a:t>
            </a:r>
            <a:r>
              <a:rPr lang="en" sz="1050">
                <a:solidFill>
                  <a:schemeClr val="dk1"/>
                </a:solidFill>
              </a:rPr>
              <a:t>, </a:t>
            </a:r>
            <a:r>
              <a:rPr lang="en" sz="1050" b="1">
                <a:solidFill>
                  <a:schemeClr val="dk1"/>
                </a:solidFill>
              </a:rPr>
              <a:t>2 </a:t>
            </a:r>
            <a:r>
              <a:rPr lang="en" sz="1050">
                <a:solidFill>
                  <a:schemeClr val="dk1"/>
                </a:solidFill>
              </a:rPr>
              <a:t>or </a:t>
            </a:r>
            <a:r>
              <a:rPr lang="en" sz="1050" b="1">
                <a:solidFill>
                  <a:schemeClr val="dk1"/>
                </a:solidFill>
              </a:rPr>
              <a:t>3</a:t>
            </a:r>
            <a:r>
              <a:rPr lang="en" sz="1050">
                <a:solidFill>
                  <a:schemeClr val="dk1"/>
                </a:solidFill>
              </a:rPr>
              <a:t>):</a:t>
            </a:r>
            <a:endParaRPr sz="1050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 sz="1050" b="1">
                <a:solidFill>
                  <a:schemeClr val="dk1"/>
                </a:solidFill>
              </a:rPr>
              <a:t>1 = Upper Class</a:t>
            </a:r>
            <a:endParaRPr sz="1050" b="1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 sz="1050" b="1">
                <a:solidFill>
                  <a:schemeClr val="dk1"/>
                </a:solidFill>
              </a:rPr>
              <a:t>2 = Middle Class</a:t>
            </a:r>
            <a:endParaRPr sz="1050" b="1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 sz="1050" b="1">
                <a:solidFill>
                  <a:schemeClr val="dk1"/>
                </a:solidFill>
              </a:rPr>
              <a:t>3 = Lower Class</a:t>
            </a:r>
            <a:endParaRPr sz="1050" b="1">
              <a:solidFill>
                <a:schemeClr val="dk1"/>
              </a:solidFill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lang="en" sz="1050">
                <a:solidFill>
                  <a:schemeClr val="dk1"/>
                </a:solidFill>
              </a:rPr>
              <a:t>, </a:t>
            </a: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Sex</a:t>
            </a:r>
            <a:r>
              <a:rPr lang="en" sz="1050">
                <a:solidFill>
                  <a:schemeClr val="dk1"/>
                </a:solidFill>
              </a:rPr>
              <a:t> and </a:t>
            </a: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Age</a:t>
            </a:r>
            <a:r>
              <a:rPr lang="en" sz="1050">
                <a:solidFill>
                  <a:schemeClr val="dk1"/>
                </a:solidFill>
              </a:rPr>
              <a:t> are self-explanatory</a:t>
            </a:r>
            <a:endParaRPr sz="1050">
              <a:solidFill>
                <a:schemeClr val="dk1"/>
              </a:solidFill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SibSp</a:t>
            </a:r>
            <a:r>
              <a:rPr lang="en" sz="1050">
                <a:solidFill>
                  <a:schemeClr val="dk1"/>
                </a:solidFill>
              </a:rPr>
              <a:t> is the total number of the passengers' siblings and spouse</a:t>
            </a:r>
            <a:endParaRPr sz="1050">
              <a:solidFill>
                <a:schemeClr val="dk1"/>
              </a:solidFill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Parch</a:t>
            </a:r>
            <a:r>
              <a:rPr lang="en" sz="1050">
                <a:solidFill>
                  <a:schemeClr val="dk1"/>
                </a:solidFill>
              </a:rPr>
              <a:t> is the total number of the passengers' parents and children</a:t>
            </a:r>
            <a:endParaRPr sz="1050">
              <a:solidFill>
                <a:schemeClr val="dk1"/>
              </a:solidFill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Ticket</a:t>
            </a:r>
            <a:r>
              <a:rPr lang="en" sz="1050">
                <a:solidFill>
                  <a:schemeClr val="dk1"/>
                </a:solidFill>
              </a:rPr>
              <a:t> is the ticket number of the passenger</a:t>
            </a:r>
            <a:endParaRPr sz="1050">
              <a:solidFill>
                <a:schemeClr val="dk1"/>
              </a:solidFill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Fare</a:t>
            </a:r>
            <a:r>
              <a:rPr lang="en" sz="1050">
                <a:solidFill>
                  <a:schemeClr val="dk1"/>
                </a:solidFill>
              </a:rPr>
              <a:t> is the passenger fare</a:t>
            </a:r>
            <a:endParaRPr sz="1050">
              <a:solidFill>
                <a:schemeClr val="dk1"/>
              </a:solidFill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Cabin</a:t>
            </a:r>
            <a:r>
              <a:rPr lang="en" sz="1050">
                <a:solidFill>
                  <a:schemeClr val="dk1"/>
                </a:solidFill>
              </a:rPr>
              <a:t> is the cabin number of the passenger</a:t>
            </a:r>
            <a:endParaRPr sz="1050">
              <a:solidFill>
                <a:schemeClr val="dk1"/>
              </a:solidFill>
            </a:endParaRPr>
          </a:p>
          <a:p>
            <a:pPr marL="457200" lvl="0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n" sz="10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Embarked</a:t>
            </a:r>
            <a:r>
              <a:rPr lang="en" sz="1050">
                <a:solidFill>
                  <a:schemeClr val="dk1"/>
                </a:solidFill>
              </a:rPr>
              <a:t> is port of embarkation and it is a categorical feature which has </a:t>
            </a:r>
            <a:r>
              <a:rPr lang="en" sz="1050" b="1">
                <a:solidFill>
                  <a:schemeClr val="dk1"/>
                </a:solidFill>
              </a:rPr>
              <a:t>3</a:t>
            </a:r>
            <a:r>
              <a:rPr lang="en" sz="1050">
                <a:solidFill>
                  <a:schemeClr val="dk1"/>
                </a:solidFill>
              </a:rPr>
              <a:t> unique values (</a:t>
            </a:r>
            <a:r>
              <a:rPr lang="en" sz="1050" b="1">
                <a:solidFill>
                  <a:schemeClr val="dk1"/>
                </a:solidFill>
              </a:rPr>
              <a:t>C</a:t>
            </a:r>
            <a:r>
              <a:rPr lang="en" sz="1050">
                <a:solidFill>
                  <a:schemeClr val="dk1"/>
                </a:solidFill>
              </a:rPr>
              <a:t>, </a:t>
            </a:r>
            <a:r>
              <a:rPr lang="en" sz="1050" b="1">
                <a:solidFill>
                  <a:schemeClr val="dk1"/>
                </a:solidFill>
              </a:rPr>
              <a:t>Q</a:t>
            </a:r>
            <a:r>
              <a:rPr lang="en" sz="1050">
                <a:solidFill>
                  <a:schemeClr val="dk1"/>
                </a:solidFill>
              </a:rPr>
              <a:t> or </a:t>
            </a:r>
            <a:r>
              <a:rPr lang="en" sz="1050" b="1">
                <a:solidFill>
                  <a:schemeClr val="dk1"/>
                </a:solidFill>
              </a:rPr>
              <a:t>S</a:t>
            </a:r>
            <a:r>
              <a:rPr lang="en" sz="1050">
                <a:solidFill>
                  <a:schemeClr val="dk1"/>
                </a:solidFill>
              </a:rPr>
              <a:t>):</a:t>
            </a:r>
            <a:endParaRPr sz="1050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 sz="1050" b="1">
                <a:solidFill>
                  <a:schemeClr val="dk1"/>
                </a:solidFill>
              </a:rPr>
              <a:t>C = Cherbourg</a:t>
            </a:r>
            <a:endParaRPr sz="1050" b="1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 sz="1050" b="1">
                <a:solidFill>
                  <a:schemeClr val="dk1"/>
                </a:solidFill>
              </a:rPr>
              <a:t>Q = Queenstown</a:t>
            </a:r>
            <a:endParaRPr sz="1050" b="1">
              <a:solidFill>
                <a:schemeClr val="dk1"/>
              </a:solidFill>
            </a:endParaRPr>
          </a:p>
          <a:p>
            <a:pPr marL="914400" lvl="1" indent="-2952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○"/>
            </a:pPr>
            <a:r>
              <a:rPr lang="en" sz="1050" b="1">
                <a:solidFill>
                  <a:schemeClr val="dk1"/>
                </a:solidFill>
              </a:rPr>
              <a:t>S = Southampton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259200" y="1301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r="15454"/>
          <a:stretch/>
        </p:blipFill>
        <p:spPr>
          <a:xfrm>
            <a:off x="259200" y="1480825"/>
            <a:ext cx="3766077" cy="2644476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314900" y="891725"/>
            <a:ext cx="381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Programming - Rule based system</a:t>
            </a:r>
            <a:endParaRPr/>
          </a:p>
        </p:txBody>
      </p:sp>
      <p:sp>
        <p:nvSpPr>
          <p:cNvPr id="74" name="Google Shape;74;p16"/>
          <p:cNvSpPr/>
          <p:nvPr/>
        </p:nvSpPr>
        <p:spPr>
          <a:xfrm>
            <a:off x="4457900" y="2723325"/>
            <a:ext cx="748500" cy="57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4457900" y="3621025"/>
            <a:ext cx="748500" cy="57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</a:t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5639025" y="3296025"/>
            <a:ext cx="1414800" cy="57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</a:t>
            </a:r>
            <a:br>
              <a:rPr lang="en"/>
            </a:br>
            <a:r>
              <a:rPr lang="en"/>
              <a:t>ALGORITHMS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69266" y="2918250"/>
            <a:ext cx="1165859" cy="95047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/>
          <p:nvPr/>
        </p:nvSpPr>
        <p:spPr>
          <a:xfrm>
            <a:off x="7753925" y="2008650"/>
            <a:ext cx="748500" cy="57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DATA</a:t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7558625" y="4193725"/>
            <a:ext cx="1276500" cy="572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LABEL </a:t>
            </a:r>
            <a:endParaRPr/>
          </a:p>
        </p:txBody>
      </p:sp>
      <p:cxnSp>
        <p:nvCxnSpPr>
          <p:cNvPr id="80" name="Google Shape;80;p16"/>
          <p:cNvCxnSpPr>
            <a:stCxn id="75" idx="3"/>
            <a:endCxn id="76" idx="1"/>
          </p:cNvCxnSpPr>
          <p:nvPr/>
        </p:nvCxnSpPr>
        <p:spPr>
          <a:xfrm rot="10800000" flipH="1">
            <a:off x="5206400" y="3582475"/>
            <a:ext cx="432600" cy="32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" name="Google Shape;81;p16"/>
          <p:cNvCxnSpPr>
            <a:stCxn id="74" idx="3"/>
            <a:endCxn id="76" idx="1"/>
          </p:cNvCxnSpPr>
          <p:nvPr/>
        </p:nvCxnSpPr>
        <p:spPr>
          <a:xfrm>
            <a:off x="5206400" y="3009675"/>
            <a:ext cx="432600" cy="57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2" name="Google Shape;82;p16"/>
          <p:cNvCxnSpPr>
            <a:stCxn id="76" idx="3"/>
          </p:cNvCxnSpPr>
          <p:nvPr/>
        </p:nvCxnSpPr>
        <p:spPr>
          <a:xfrm>
            <a:off x="7053825" y="3582375"/>
            <a:ext cx="6849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" name="Google Shape;83;p16"/>
          <p:cNvCxnSpPr>
            <a:stCxn id="78" idx="2"/>
          </p:cNvCxnSpPr>
          <p:nvPr/>
        </p:nvCxnSpPr>
        <p:spPr>
          <a:xfrm flipH="1">
            <a:off x="8124275" y="2581350"/>
            <a:ext cx="3900" cy="41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4" name="Google Shape;84;p16"/>
          <p:cNvCxnSpPr/>
          <p:nvPr/>
        </p:nvCxnSpPr>
        <p:spPr>
          <a:xfrm flipH="1">
            <a:off x="8126225" y="3702025"/>
            <a:ext cx="3900" cy="41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00" y="97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ML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4650" y="732325"/>
            <a:ext cx="5754724" cy="38926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216275" y="647700"/>
            <a:ext cx="2839800" cy="4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Supervised Classification Problem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prediction is discrete classes (predict probabilities)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Yes/No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High/Medium/Low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 Cat/Dog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Image Classification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Product categorization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Supervised Regression Problem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Continuous values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House Rent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Loan amount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H2O installation</a:t>
            </a: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JRE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Download h20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http://h2o-release.s3.amazonaws.com/h2o/rel-zumbo/3/index.html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cd ~/Downloads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unzip h2o-3.36.1.3.zip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cd h2o-3.36.1.3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java -jar h2o.jar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uFill>
                  <a:noFill/>
                </a:uFill>
                <a:hlinkClick r:id="rId4"/>
              </a:rPr>
              <a:t>http://localhost:54321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311700" y="1985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3100" y="346150"/>
            <a:ext cx="2419350" cy="188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201450" y="771200"/>
            <a:ext cx="5955900" cy="42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</a:rPr>
              <a:t>For Classification</a:t>
            </a:r>
            <a:endParaRPr sz="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– What % is correct (not suitable for imbalance dataset)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Precision - </a:t>
            </a:r>
            <a:r>
              <a:rPr lang="en" b="1"/>
              <a:t>Quality</a:t>
            </a:r>
            <a:r>
              <a:rPr lang="en"/>
              <a:t>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the ones predicted as True, what % is actually true.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TP/ (TP + FP)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Recall - </a:t>
            </a:r>
            <a:r>
              <a:rPr lang="en" b="1"/>
              <a:t>Quantity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the ones which are actually positivem how much are predicted correctly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TP/ (TP + FN)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F-Score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Balance between both precision and recall.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For Regression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MAE, RMSE, MAPE, WMAPE, Bias %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900">
              <a:solidFill>
                <a:schemeClr val="dk1"/>
              </a:solidFill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5582925" y="2423850"/>
            <a:ext cx="33312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Questions</a:t>
            </a:r>
            <a:r>
              <a:rPr lang="en"/>
              <a:t>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100 patients, 10 have cancer. Model predicts everyone has cancer? What is accuracy?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Model for Criminal justice - what is important - Precision or Recall?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to predict Covid or not - Precision or Recall?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198875" y="106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Model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6402167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6500" y="1391650"/>
            <a:ext cx="4097500" cy="192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198875" y="106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Engineered Model</a:t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31625"/>
            <a:ext cx="5906750" cy="37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941150"/>
            <a:ext cx="4520799" cy="222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569</Words>
  <Application>Microsoft Macintosh PowerPoint</Application>
  <PresentationFormat>On-screen Show (16:9)</PresentationFormat>
  <Paragraphs>103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Roboto Mono</vt:lpstr>
      <vt:lpstr>Simple Light</vt:lpstr>
      <vt:lpstr>Hands on Machine Learning Jul 2022</vt:lpstr>
      <vt:lpstr>Problem Statement  - Titanic Disaster</vt:lpstr>
      <vt:lpstr>Data - Features</vt:lpstr>
      <vt:lpstr>What is Machine Learning?</vt:lpstr>
      <vt:lpstr>Supervised ML</vt:lpstr>
      <vt:lpstr>H2O installation</vt:lpstr>
      <vt:lpstr>Metrics</vt:lpstr>
      <vt:lpstr>First Model</vt:lpstr>
      <vt:lpstr>Feature Engineered Model</vt:lpstr>
      <vt:lpstr>Feature Engineered + Auto ML</vt:lpstr>
      <vt:lpstr>What is most important for ML Model?</vt:lpstr>
      <vt:lpstr>How could Jack survived with Rose? </vt:lpstr>
      <vt:lpstr>PowerPoint Presentation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 on Machine Learning Jul 2022</dc:title>
  <cp:lastModifiedBy>Ops User 57</cp:lastModifiedBy>
  <cp:revision>1</cp:revision>
  <dcterms:modified xsi:type="dcterms:W3CDTF">2023-10-15T18:02:35Z</dcterms:modified>
</cp:coreProperties>
</file>